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2"/>
  </p:sldMasterIdLst>
  <p:notesMasterIdLst>
    <p:notesMasterId r:id="rId37"/>
  </p:notesMasterIdLst>
  <p:handoutMasterIdLst>
    <p:handoutMasterId r:id="rId38"/>
  </p:handoutMasterIdLst>
  <p:sldIdLst>
    <p:sldId id="257" r:id="rId3"/>
    <p:sldId id="258" r:id="rId4"/>
    <p:sldId id="262" r:id="rId5"/>
    <p:sldId id="263" r:id="rId6"/>
    <p:sldId id="264" r:id="rId7"/>
    <p:sldId id="265" r:id="rId8"/>
    <p:sldId id="266" r:id="rId9"/>
    <p:sldId id="268" r:id="rId10"/>
    <p:sldId id="270" r:id="rId11"/>
    <p:sldId id="285" r:id="rId12"/>
    <p:sldId id="271" r:id="rId13"/>
    <p:sldId id="286" r:id="rId14"/>
    <p:sldId id="290" r:id="rId15"/>
    <p:sldId id="273" r:id="rId16"/>
    <p:sldId id="276" r:id="rId17"/>
    <p:sldId id="287" r:id="rId18"/>
    <p:sldId id="288" r:id="rId19"/>
    <p:sldId id="275" r:id="rId20"/>
    <p:sldId id="289" r:id="rId21"/>
    <p:sldId id="280" r:id="rId22"/>
    <p:sldId id="281" r:id="rId23"/>
    <p:sldId id="282" r:id="rId24"/>
    <p:sldId id="292" r:id="rId25"/>
    <p:sldId id="293" r:id="rId26"/>
    <p:sldId id="283" r:id="rId27"/>
    <p:sldId id="294" r:id="rId28"/>
    <p:sldId id="284" r:id="rId29"/>
    <p:sldId id="291" r:id="rId30"/>
    <p:sldId id="295" r:id="rId31"/>
    <p:sldId id="296" r:id="rId32"/>
    <p:sldId id="298" r:id="rId33"/>
    <p:sldId id="299" r:id="rId34"/>
    <p:sldId id="300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17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91178-905E-4181-A080-73FBE2A7F10F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C0C31-3BFD-43A2-B8EE-356E8F332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55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49B93-516E-447E-9C4C-C287614C6398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908AF-65BE-457F-9D87-289A548E6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2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908AF-65BE-457F-9D87-289A548E61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1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41400"/>
            <a:ext cx="12192000" cy="421640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buNone/>
            </a:pPr>
            <a:endParaRPr lang="en-US" sz="4400" b="0" cap="none" spc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noFill/>
        </p:spPr>
        <p:txBody>
          <a:bodyPr anchor="b"/>
          <a:lstStyle>
            <a:lvl1pPr algn="ctr">
              <a:defRPr sz="6000" b="0" cap="none" spc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noFill/>
        </p:spPr>
        <p:txBody>
          <a:bodyPr/>
          <a:lstStyle>
            <a:lvl1pPr marL="0" indent="0" algn="ctr">
              <a:buNone/>
              <a:defRPr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B1E0-F476-4322-AA53-0018286DBC2F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E9944-B6E8-44FA-B3BC-28C8F3B97A63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6BA2A-22AB-40C3-A6FE-08AE8F5EAD50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99E97-DADD-4C08-B07A-21ABC2EC9C0C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6430-5DC0-47CA-BF30-F2CEF34F1CCC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2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2E9D0-9F88-4809-9326-E87DB6BC4685}" type="datetime1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BD937-36D5-440B-91A0-6786F6EDBFCD}" type="datetime1">
              <a:rPr lang="en-US" smtClean="0"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020A-2292-4331-AC54-713AADF8BC0C}" type="datetime1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A559-F34C-48D0-A2A2-37B0B078BBAB}" type="datetime1">
              <a:rPr lang="en-US" smtClean="0"/>
              <a:t>5/4/2017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B5B2-44EC-4F73-968D-750C1952CA62}" type="datetime1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9984-D554-4F72-BAB6-CB2CCA8D58F4}" type="datetime1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68D91-5085-43EA-8734-9AB23AC09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BCC73E2-E386-4A38-B838-238D9BA645F8}" type="datetime1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D068D91-5085-43EA-8734-9AB23AC095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56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kern="1200" cap="none" spc="0">
          <a:ln w="0"/>
          <a:solidFill>
            <a:schemeClr val="tx2">
              <a:lumMod val="50000"/>
            </a:schemeClr>
          </a:solidFill>
          <a:effectLst>
            <a:outerShdw blurRad="38100" dist="19050" dir="2700000" algn="tl" rotWithShape="0">
              <a:schemeClr val="tx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linedrummer.com/drum-beats/rock-and-roll-led-zeppelin-intro/" TargetMode="External"/><Relationship Id="rId2" Type="http://schemas.openxmlformats.org/officeDocument/2006/relationships/hyperlink" Target="http://www.onlinedrummer.com/drum-beats/walk-this-way-aerosmith-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nlinedrummer.com/drum-beats/50-ways-to-leave-your-lover-intro-paul-simo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en/1/19/Tommyalbumcover.jpg" TargetMode="External"/><Relationship Id="rId7" Type="http://schemas.openxmlformats.org/officeDocument/2006/relationships/hyperlink" Target="https://sugarhilltrio.bandcamp.com/album/the-drive" TargetMode="External"/><Relationship Id="rId2" Type="http://schemas.openxmlformats.org/officeDocument/2006/relationships/hyperlink" Target="https://s-media-cache-ak0.pinimg.com/736x/12/3e/01/123e018db769d36d18ea40ba75daca56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ustinwalkermusic.com/wp/wp-content/uploads/2014/11/austin_3.jpg" TargetMode="External"/><Relationship Id="rId5" Type="http://schemas.openxmlformats.org/officeDocument/2006/relationships/hyperlink" Target="https://images-na.ssl-images-amazon.com/images/I/81bAzn2BM4L._SL1500_.jpg" TargetMode="External"/><Relationship Id="rId4" Type="http://schemas.openxmlformats.org/officeDocument/2006/relationships/hyperlink" Target="https://i.ytimg.com/vi/Fzc4P9n0014/hqdefault.j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tats/support-vector-machines-for-binary-classification.html" TargetMode="External"/><Relationship Id="rId2" Type="http://schemas.openxmlformats.org/officeDocument/2006/relationships/hyperlink" Target="https://florianhartl.com/logistic-regression-geometric-intuition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076" y="3615485"/>
            <a:ext cx="9309847" cy="165576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 Expository Study in Using Machine Learning to Classify Drum Sounds</a:t>
            </a:r>
          </a:p>
          <a:p>
            <a:endParaRPr lang="en-US" dirty="0" smtClean="0"/>
          </a:p>
          <a:p>
            <a:r>
              <a:rPr lang="en-US" dirty="0" smtClean="0"/>
              <a:t>Michelle Blum, Greg </a:t>
            </a:r>
            <a:r>
              <a:rPr lang="en-US" dirty="0" err="1" smtClean="0"/>
              <a:t>Zajac</a:t>
            </a:r>
            <a:endParaRPr lang="en-US" dirty="0" smtClean="0"/>
          </a:p>
          <a:p>
            <a:r>
              <a:rPr lang="en-US" dirty="0" smtClean="0"/>
              <a:t>MATG 657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Transcribe That!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6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14401" y="1637046"/>
            <a:ext cx="1574492" cy="933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28801" y="4804299"/>
            <a:ext cx="24517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834252" y="814072"/>
            <a:ext cx="754021" cy="933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16219" y="1354603"/>
            <a:ext cx="203200" cy="1139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4635" y="460040"/>
            <a:ext cx="111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Bauhaus 93"/>
                <a:cs typeface="Bauhaus 93"/>
              </a:rPr>
              <a:t>Tom </a:t>
            </a:r>
            <a:r>
              <a:rPr lang="en-US" dirty="0" err="1" smtClean="0">
                <a:solidFill>
                  <a:srgbClr val="C0504D"/>
                </a:solidFill>
                <a:latin typeface="Bauhaus 93"/>
                <a:cs typeface="Bauhaus 93"/>
              </a:rPr>
              <a:t>Tom</a:t>
            </a:r>
            <a:endParaRPr lang="en-US" dirty="0">
              <a:solidFill>
                <a:srgbClr val="C0504D"/>
              </a:solidFill>
              <a:latin typeface="Bauhaus 93"/>
              <a:cs typeface="Bauhaus 93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988" y="4619633"/>
            <a:ext cx="62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Bauhaus 93"/>
                <a:cs typeface="Bauhaus 93"/>
              </a:rPr>
              <a:t>Bass</a:t>
            </a:r>
            <a:endParaRPr lang="en-US" dirty="0">
              <a:solidFill>
                <a:srgbClr val="C0504D"/>
              </a:solidFill>
              <a:latin typeface="Bauhaus 93"/>
              <a:cs typeface="Bauhaus 93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2215" y="1244290"/>
            <a:ext cx="117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Bauhaus 93"/>
                <a:cs typeface="Bauhaus 93"/>
              </a:rPr>
              <a:t>Floor Tom</a:t>
            </a:r>
            <a:endParaRPr lang="en-US" dirty="0">
              <a:solidFill>
                <a:schemeClr val="accent2"/>
              </a:solidFill>
              <a:latin typeface="Bauhaus 93"/>
              <a:cs typeface="Bauhaus 93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7618" y="98527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Bauhaus 93"/>
                <a:cs typeface="Bauhaus 93"/>
              </a:rPr>
              <a:t>Snare</a:t>
            </a:r>
            <a:endParaRPr lang="en-US" dirty="0">
              <a:solidFill>
                <a:srgbClr val="C0504D"/>
              </a:solidFill>
              <a:latin typeface="Bauhaus 93"/>
              <a:cs typeface="Bauhaus 93"/>
            </a:endParaRPr>
          </a:p>
        </p:txBody>
      </p:sp>
    </p:spTree>
    <p:extLst>
      <p:ext uri="{BB962C8B-B14F-4D97-AF65-F5344CB8AC3E}">
        <p14:creationId xmlns:p14="http://schemas.microsoft.com/office/powerpoint/2010/main" val="212906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Audio recordings of a four-piece drum set</a:t>
            </a:r>
          </a:p>
          <a:p>
            <a:pPr lvl="1"/>
            <a:r>
              <a:rPr lang="en-US" dirty="0" smtClean="0"/>
              <a:t>Snare, Tom-Tom, Floor Tom, Bass Drum</a:t>
            </a:r>
          </a:p>
          <a:p>
            <a:r>
              <a:rPr lang="en-US" dirty="0" smtClean="0"/>
              <a:t>One master recording for each type of drum</a:t>
            </a:r>
          </a:p>
          <a:p>
            <a:r>
              <a:rPr lang="en-US" dirty="0" smtClean="0"/>
              <a:t>Needed to convert each audio file to mono</a:t>
            </a:r>
          </a:p>
          <a:p>
            <a:r>
              <a:rPr lang="en-US" dirty="0" smtClean="0"/>
              <a:t>Each “hit” is a data point</a:t>
            </a:r>
          </a:p>
          <a:p>
            <a:r>
              <a:rPr lang="en-US" dirty="0" smtClean="0"/>
              <a:t>Manually parse each audio file in Audacity</a:t>
            </a:r>
          </a:p>
          <a:p>
            <a:pPr lvl="1"/>
            <a:r>
              <a:rPr lang="en-US" dirty="0" smtClean="0"/>
              <a:t>49 Snare hits</a:t>
            </a:r>
          </a:p>
          <a:p>
            <a:pPr lvl="1"/>
            <a:r>
              <a:rPr lang="en-US" dirty="0" smtClean="0"/>
              <a:t>73 Tom-Tom hits</a:t>
            </a:r>
          </a:p>
          <a:p>
            <a:pPr lvl="1"/>
            <a:r>
              <a:rPr lang="en-US" dirty="0" smtClean="0"/>
              <a:t>68 Floor Tom hits</a:t>
            </a:r>
          </a:p>
          <a:p>
            <a:pPr lvl="1"/>
            <a:r>
              <a:rPr lang="en-US" dirty="0" smtClean="0"/>
              <a:t>84 Bass Drum hits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7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85010"/>
          </a:xfrm>
        </p:spPr>
        <p:txBody>
          <a:bodyPr>
            <a:normAutofit/>
          </a:bodyPr>
          <a:lstStyle/>
          <a:p>
            <a:r>
              <a:rPr lang="en-US" dirty="0" smtClean="0"/>
              <a:t>Automatic parsing is possible, would have been next step in further developing the project</a:t>
            </a:r>
            <a:endParaRPr lang="en-US" dirty="0"/>
          </a:p>
          <a:p>
            <a:pPr lvl="1"/>
            <a:r>
              <a:rPr lang="en-US" dirty="0"/>
              <a:t>Find spikes within wave and parse data at these locations</a:t>
            </a:r>
          </a:p>
          <a:p>
            <a:pPr lvl="1"/>
            <a:r>
              <a:rPr lang="en-US" dirty="0"/>
              <a:t>Place resulting parsed matrices into cell array</a:t>
            </a:r>
          </a:p>
          <a:p>
            <a:pPr lvl="1"/>
            <a:r>
              <a:rPr lang="en-US" dirty="0"/>
              <a:t>Our issue: Choosing a threshold value of window where ratio of increase is large enough for a </a:t>
            </a:r>
            <a:r>
              <a:rPr lang="en-US" dirty="0" smtClean="0"/>
              <a:t>cut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nare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5" y="127526"/>
            <a:ext cx="8803930" cy="660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3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083050" cy="4841876"/>
          </a:xfrm>
        </p:spPr>
        <p:txBody>
          <a:bodyPr>
            <a:normAutofit/>
          </a:bodyPr>
          <a:lstStyle/>
          <a:p>
            <a:r>
              <a:rPr lang="en-US" dirty="0" smtClean="0"/>
              <a:t>Read each mono audio file into </a:t>
            </a:r>
            <a:r>
              <a:rPr lang="en-US" dirty="0" err="1" smtClean="0"/>
              <a:t>Matlab</a:t>
            </a:r>
            <a:r>
              <a:rPr lang="en-US" dirty="0" smtClean="0"/>
              <a:t> using </a:t>
            </a:r>
            <a:r>
              <a:rPr lang="en-US" i="1" dirty="0" err="1" smtClean="0"/>
              <a:t>audioread</a:t>
            </a:r>
            <a:endParaRPr lang="en-US" i="1" dirty="0" smtClean="0"/>
          </a:p>
          <a:p>
            <a:pPr lvl="1"/>
            <a:r>
              <a:rPr lang="en-US" i="1" dirty="0" err="1"/>
              <a:t>a</a:t>
            </a:r>
            <a:r>
              <a:rPr lang="en-US" i="1" dirty="0" err="1" smtClean="0"/>
              <a:t>udioread</a:t>
            </a:r>
            <a:r>
              <a:rPr lang="en-US" dirty="0" smtClean="0"/>
              <a:t> returns a vector of </a:t>
            </a:r>
            <a:r>
              <a:rPr lang="en-US" b="1" dirty="0" smtClean="0"/>
              <a:t>amplitudes</a:t>
            </a:r>
            <a:r>
              <a:rPr lang="en-US" dirty="0" smtClean="0"/>
              <a:t> and the </a:t>
            </a:r>
            <a:r>
              <a:rPr lang="en-US" b="1" dirty="0" smtClean="0"/>
              <a:t>sampling frequency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030" y="1833834"/>
            <a:ext cx="6219199" cy="48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3916"/>
          </a:xfrm>
        </p:spPr>
        <p:txBody>
          <a:bodyPr>
            <a:normAutofit/>
          </a:bodyPr>
          <a:lstStyle/>
          <a:p>
            <a:r>
              <a:rPr lang="en-US" dirty="0"/>
              <a:t>The heart of the project</a:t>
            </a:r>
          </a:p>
          <a:p>
            <a:r>
              <a:rPr lang="en-US" dirty="0"/>
              <a:t>Follow Occam’s Razor</a:t>
            </a:r>
          </a:p>
          <a:p>
            <a:pPr lvl="1"/>
            <a:r>
              <a:rPr lang="en-US" b="1" i="1" dirty="0"/>
              <a:t>Keep it simple</a:t>
            </a:r>
            <a:r>
              <a:rPr lang="en-US" b="1" i="1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Can’t use amplitude as a feature – just measures how hard each drum was </a:t>
            </a:r>
            <a:r>
              <a:rPr lang="en-US" dirty="0" smtClean="0"/>
              <a:t>hit</a:t>
            </a:r>
          </a:p>
          <a:p>
            <a:r>
              <a:rPr lang="en-US" dirty="0"/>
              <a:t>Knew that each drum has distinct frequency</a:t>
            </a:r>
          </a:p>
          <a:p>
            <a:r>
              <a:rPr lang="en-US" dirty="0"/>
              <a:t>Used Fast Fourier Transform to move into the frequency </a:t>
            </a:r>
            <a:r>
              <a:rPr lang="en-US" dirty="0" smtClean="0"/>
              <a:t>domain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166608" y="1862563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Now, with a vector of frequencies, can extract data from this</a:t>
            </a:r>
          </a:p>
          <a:p>
            <a:pPr lvl="1"/>
            <a:r>
              <a:rPr lang="en-US" dirty="0"/>
              <a:t>Issue: FFT </a:t>
            </a:r>
            <a:r>
              <a:rPr lang="en-US" dirty="0" err="1"/>
              <a:t>Matlab</a:t>
            </a:r>
            <a:r>
              <a:rPr lang="en-US" dirty="0"/>
              <a:t> function does not account for noise</a:t>
            </a:r>
          </a:p>
          <a:p>
            <a:pPr lvl="2"/>
            <a:r>
              <a:rPr lang="en-US" dirty="0"/>
              <a:t>Used threshold value to solve (Maximum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smtClean="0"/>
              <a:t>Cutoff Frequencies”</a:t>
            </a:r>
          </a:p>
          <a:p>
            <a:pPr lvl="1"/>
            <a:r>
              <a:rPr lang="en-US" dirty="0" smtClean="0"/>
              <a:t>Snare: 800</a:t>
            </a:r>
          </a:p>
          <a:p>
            <a:pPr lvl="1"/>
            <a:r>
              <a:rPr lang="en-US" dirty="0" smtClean="0"/>
              <a:t>Tom-tom: 460</a:t>
            </a:r>
          </a:p>
          <a:p>
            <a:pPr lvl="1"/>
            <a:r>
              <a:rPr lang="en-US" dirty="0"/>
              <a:t>Floor Tom: </a:t>
            </a:r>
            <a:r>
              <a:rPr lang="en-US" dirty="0" smtClean="0"/>
              <a:t>360</a:t>
            </a:r>
          </a:p>
          <a:p>
            <a:pPr lvl="1"/>
            <a:r>
              <a:rPr lang="en-US" dirty="0" smtClean="0"/>
              <a:t>Bass: 80</a:t>
            </a:r>
          </a:p>
        </p:txBody>
      </p:sp>
    </p:spTree>
    <p:extLst>
      <p:ext uri="{BB962C8B-B14F-4D97-AF65-F5344CB8AC3E}">
        <p14:creationId xmlns:p14="http://schemas.microsoft.com/office/powerpoint/2010/main" val="237167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F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65"/>
          <a:stretch/>
        </p:blipFill>
        <p:spPr>
          <a:xfrm>
            <a:off x="0" y="470646"/>
            <a:ext cx="12192000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1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94" y="288655"/>
            <a:ext cx="8376812" cy="628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F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46" b="52"/>
          <a:stretch/>
        </p:blipFill>
        <p:spPr>
          <a:xfrm>
            <a:off x="0" y="2086651"/>
            <a:ext cx="12192000" cy="24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4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355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Drumming, like Math, has two layers.</a:t>
            </a:r>
            <a:endParaRPr lang="en-US" dirty="0"/>
          </a:p>
          <a:p>
            <a:pPr lvl="1"/>
            <a:r>
              <a:rPr lang="en-US" b="1" dirty="0" smtClean="0"/>
              <a:t>Theory</a:t>
            </a:r>
            <a:endParaRPr lang="en-US" dirty="0" smtClean="0"/>
          </a:p>
          <a:p>
            <a:pPr lvl="2"/>
            <a:r>
              <a:rPr lang="en-US" dirty="0" smtClean="0"/>
              <a:t>Hand/Foot Technique (</a:t>
            </a:r>
            <a:r>
              <a:rPr lang="en-US" b="1" dirty="0" smtClean="0"/>
              <a:t>Rudiments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Limb Interdependence</a:t>
            </a:r>
          </a:p>
          <a:p>
            <a:pPr lvl="2"/>
            <a:r>
              <a:rPr lang="en-US" dirty="0" smtClean="0"/>
              <a:t>Metric Modulation/Polyrhythms</a:t>
            </a:r>
          </a:p>
          <a:p>
            <a:pPr lvl="1"/>
            <a:r>
              <a:rPr lang="en-US" b="1" dirty="0" smtClean="0"/>
              <a:t>Application</a:t>
            </a:r>
          </a:p>
          <a:p>
            <a:pPr lvl="2"/>
            <a:r>
              <a:rPr lang="en-US" b="1" dirty="0" smtClean="0"/>
              <a:t>Making music</a:t>
            </a:r>
          </a:p>
          <a:p>
            <a:r>
              <a:rPr lang="en-US" b="1" dirty="0" smtClean="0"/>
              <a:t>Question: </a:t>
            </a:r>
            <a:r>
              <a:rPr lang="en-US" dirty="0" smtClean="0"/>
              <a:t>How does one distinguish themselves “musically” on the drums?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9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3916"/>
          </a:xfrm>
        </p:spPr>
        <p:txBody>
          <a:bodyPr/>
          <a:lstStyle/>
          <a:p>
            <a:r>
              <a:rPr lang="en-US" dirty="0" smtClean="0"/>
              <a:t>Compared one-dimensional separation of data for</a:t>
            </a:r>
          </a:p>
          <a:p>
            <a:pPr lvl="1"/>
            <a:r>
              <a:rPr lang="en-US" b="1" dirty="0" smtClean="0"/>
              <a:t>Maximum frequency</a:t>
            </a:r>
          </a:p>
          <a:p>
            <a:pPr lvl="1"/>
            <a:r>
              <a:rPr lang="en-US" dirty="0" smtClean="0"/>
              <a:t>Average frequency</a:t>
            </a:r>
          </a:p>
          <a:p>
            <a:pPr lvl="1"/>
            <a:r>
              <a:rPr lang="en-US" b="1" dirty="0" smtClean="0"/>
              <a:t>Standard deviation of frequency</a:t>
            </a:r>
          </a:p>
          <a:p>
            <a:pPr lvl="1"/>
            <a:r>
              <a:rPr lang="en-US" b="1" dirty="0" smtClean="0"/>
              <a:t>Median frequency</a:t>
            </a:r>
          </a:p>
          <a:p>
            <a:pPr lvl="1"/>
            <a:r>
              <a:rPr lang="en-US" dirty="0" smtClean="0"/>
              <a:t>Skewness of frequency</a:t>
            </a:r>
          </a:p>
          <a:p>
            <a:pPr lvl="1"/>
            <a:r>
              <a:rPr lang="en-US" dirty="0" smtClean="0"/>
              <a:t>Kurtosis of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0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41617"/>
            <a:ext cx="10058400" cy="47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Classifiers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697971"/>
          </a:xfrm>
        </p:spPr>
        <p:txBody>
          <a:bodyPr>
            <a:normAutofit/>
          </a:bodyPr>
          <a:lstStyle/>
          <a:p>
            <a:r>
              <a:rPr lang="en-US" dirty="0" smtClean="0"/>
              <a:t>Two simple </a:t>
            </a:r>
            <a:r>
              <a:rPr lang="en-US" b="1" dirty="0" smtClean="0"/>
              <a:t>Linear Discriminant Functions (LDF)</a:t>
            </a:r>
            <a:endParaRPr lang="en-US" dirty="0" smtClean="0"/>
          </a:p>
          <a:p>
            <a:pPr lvl="1"/>
            <a:r>
              <a:rPr lang="en-US" dirty="0"/>
              <a:t>Logistic </a:t>
            </a:r>
            <a:r>
              <a:rPr lang="en-US" dirty="0" smtClean="0"/>
              <a:t>Regression</a:t>
            </a:r>
            <a:endParaRPr lang="en-US" dirty="0" smtClean="0"/>
          </a:p>
          <a:p>
            <a:pPr lvl="1"/>
            <a:r>
              <a:rPr lang="en-US" dirty="0" smtClean="0"/>
              <a:t>Support Vector </a:t>
            </a:r>
            <a:r>
              <a:rPr lang="en-US" dirty="0" smtClean="0"/>
              <a:t>Machine</a:t>
            </a:r>
            <a:endParaRPr lang="en-US" dirty="0"/>
          </a:p>
        </p:txBody>
      </p:sp>
      <p:pic>
        <p:nvPicPr>
          <p:cNvPr id="5" name="Picture 2" descr="https://www.mathworks.com/help/stats/svmhyperpla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508" y="3634318"/>
            <a:ext cx="3890851" cy="315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lot.ly/~florianh/1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45" y="3658531"/>
            <a:ext cx="4389531" cy="313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40" y="1966631"/>
            <a:ext cx="6091519" cy="456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2" y="2011138"/>
            <a:ext cx="5334000" cy="400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30" y="201113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70" y="1785284"/>
            <a:ext cx="9346059" cy="4938246"/>
          </a:xfrm>
        </p:spPr>
      </p:pic>
    </p:spTree>
    <p:extLst>
      <p:ext uri="{BB962C8B-B14F-4D97-AF65-F5344CB8AC3E}">
        <p14:creationId xmlns:p14="http://schemas.microsoft.com/office/powerpoint/2010/main" val="38648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the Model on New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0" t="12125" r="25445" b="10926"/>
          <a:stretch/>
        </p:blipFill>
        <p:spPr>
          <a:xfrm>
            <a:off x="1250577" y="2146529"/>
            <a:ext cx="4141694" cy="45631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11" y="2433479"/>
            <a:ext cx="3989294" cy="39892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475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Model on New Data</a:t>
            </a:r>
            <a:endParaRPr lang="en-US" dirty="0"/>
          </a:p>
        </p:txBody>
      </p:sp>
      <p:pic>
        <p:nvPicPr>
          <p:cNvPr id="5" name="Picture 4" descr="Austin Transcriptio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5" y="2563819"/>
            <a:ext cx="11828929" cy="2173603"/>
          </a:xfrm>
          <a:prstGeom prst="rect">
            <a:avLst/>
          </a:prstGeom>
        </p:spPr>
      </p:pic>
      <p:pic>
        <p:nvPicPr>
          <p:cNvPr id="3" name="Austin_2_bar_phra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Model on New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" y="2470206"/>
            <a:ext cx="12096765" cy="22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5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55" y="2138082"/>
            <a:ext cx="4475889" cy="37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7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4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Transcription</a:t>
            </a:r>
            <a:r>
              <a:rPr lang="en-US" sz="3200" dirty="0" smtClean="0"/>
              <a:t> – Writing down, note for note, what a musician is playing</a:t>
            </a:r>
          </a:p>
          <a:p>
            <a:r>
              <a:rPr lang="en-US" sz="3200" dirty="0" smtClean="0"/>
              <a:t>Purposes of Transcriptions</a:t>
            </a:r>
          </a:p>
          <a:p>
            <a:pPr lvl="1"/>
            <a:r>
              <a:rPr lang="en-US" sz="2800" dirty="0" smtClean="0"/>
              <a:t>Examples of “Theory” successfully put into practice</a:t>
            </a:r>
          </a:p>
          <a:p>
            <a:pPr lvl="1"/>
            <a:r>
              <a:rPr lang="en-US" sz="2800" dirty="0" smtClean="0"/>
              <a:t>Expands “musical vocabulary”</a:t>
            </a:r>
          </a:p>
          <a:p>
            <a:pPr lvl="1"/>
            <a:r>
              <a:rPr lang="en-US" sz="2800" dirty="0" smtClean="0"/>
              <a:t>Documents the playing of great musicians</a:t>
            </a:r>
          </a:p>
          <a:p>
            <a:pPr lvl="1"/>
            <a:r>
              <a:rPr lang="en-US" sz="2800" b="1" dirty="0"/>
              <a:t>Develop your own </a:t>
            </a:r>
            <a:r>
              <a:rPr lang="en-US" sz="2800" b="1" dirty="0" smtClean="0"/>
              <a:t>“musical identity</a:t>
            </a:r>
            <a:r>
              <a:rPr lang="en-US" sz="2800" b="1" dirty="0"/>
              <a:t>”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76047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5693"/>
          </a:xfrm>
        </p:spPr>
        <p:txBody>
          <a:bodyPr/>
          <a:lstStyle/>
          <a:p>
            <a:r>
              <a:rPr lang="en-US" dirty="0" smtClean="0"/>
              <a:t>Classify (with) Cymbals</a:t>
            </a:r>
          </a:p>
          <a:p>
            <a:r>
              <a:rPr lang="en-US" dirty="0" smtClean="0"/>
              <a:t>Classify more drums</a:t>
            </a:r>
          </a:p>
          <a:p>
            <a:pPr lvl="1"/>
            <a:r>
              <a:rPr lang="en-US" dirty="0" smtClean="0"/>
              <a:t>Different Tunings, Different Genres</a:t>
            </a:r>
          </a:p>
          <a:p>
            <a:r>
              <a:rPr lang="en-US" dirty="0" smtClean="0"/>
              <a:t>Classify with noise (other instruments)</a:t>
            </a:r>
          </a:p>
          <a:p>
            <a:r>
              <a:rPr lang="en-US" dirty="0" smtClean="0"/>
              <a:t>Automated Audio Parsing</a:t>
            </a:r>
          </a:p>
          <a:p>
            <a:endParaRPr lang="en-US" dirty="0"/>
          </a:p>
        </p:txBody>
      </p:sp>
      <p:pic>
        <p:nvPicPr>
          <p:cNvPr id="4" name="ManGEENE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5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Excerpt from </a:t>
            </a:r>
            <a:r>
              <a:rPr lang="en-US" i="1" dirty="0"/>
              <a:t>Walk this Way</a:t>
            </a:r>
            <a:r>
              <a:rPr lang="en-US" dirty="0"/>
              <a:t> by Aerosmith from their album </a:t>
            </a:r>
            <a:r>
              <a:rPr lang="en-US" i="1" dirty="0"/>
              <a:t>Aerosmith’s Greatest Hits, </a:t>
            </a:r>
            <a:r>
              <a:rPr lang="en-US" dirty="0"/>
              <a:t>1975. All credit goes to Aerosmith and the respective license holders</a:t>
            </a:r>
            <a:r>
              <a:rPr lang="en-US" dirty="0" smtClean="0"/>
              <a:t>.</a:t>
            </a:r>
            <a:endParaRPr lang="en-US" u="sng" dirty="0" smtClean="0">
              <a:hlinkClick r:id="rId2"/>
            </a:endParaRPr>
          </a:p>
          <a:p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://www.onlinedrummer.com/drum-beats/walk-this-way-aerosmith-2</a:t>
            </a:r>
            <a:r>
              <a:rPr lang="en-US" u="sng" dirty="0" smtClean="0">
                <a:hlinkClick r:id="rId2"/>
              </a:rPr>
              <a:t>/</a:t>
            </a:r>
            <a:endParaRPr lang="en-US" u="sng" dirty="0" smtClean="0"/>
          </a:p>
          <a:p>
            <a:r>
              <a:rPr lang="en-US" dirty="0"/>
              <a:t>Excerpt from </a:t>
            </a:r>
            <a:r>
              <a:rPr lang="en-US" i="1" dirty="0"/>
              <a:t>Rock and Roll</a:t>
            </a:r>
            <a:r>
              <a:rPr lang="en-US" dirty="0"/>
              <a:t> by Led Zeppelin from their album </a:t>
            </a:r>
            <a:r>
              <a:rPr lang="en-US" i="1" dirty="0"/>
              <a:t>Led Zeppelin IV, </a:t>
            </a:r>
            <a:r>
              <a:rPr lang="en-US" dirty="0"/>
              <a:t>1971. All credit goes to Led Zeppelin and the respective license holders</a:t>
            </a:r>
            <a:r>
              <a:rPr lang="en-US" dirty="0" smtClean="0"/>
              <a:t>.</a:t>
            </a:r>
            <a:endParaRPr lang="en-US" u="sng" dirty="0" smtClean="0"/>
          </a:p>
          <a:p>
            <a:r>
              <a:rPr lang="en-US" u="sng" dirty="0">
                <a:hlinkClick r:id="rId3"/>
              </a:rPr>
              <a:t>http://www.onlinedrummer.com/drum-beats/rock-and-roll-led-zeppelin-intro</a:t>
            </a:r>
            <a:r>
              <a:rPr lang="en-US" u="sng" dirty="0" smtClean="0">
                <a:hlinkClick r:id="rId3"/>
              </a:rPr>
              <a:t>/</a:t>
            </a:r>
            <a:endParaRPr lang="en-US" u="sng" dirty="0" smtClean="0"/>
          </a:p>
          <a:p>
            <a:r>
              <a:rPr lang="en-US" dirty="0"/>
              <a:t>Excerpt from </a:t>
            </a:r>
            <a:r>
              <a:rPr lang="en-US" i="1" dirty="0"/>
              <a:t>50 Ways to Leave Your Lover</a:t>
            </a:r>
            <a:r>
              <a:rPr lang="en-US" dirty="0"/>
              <a:t> by Paul Simon from his album </a:t>
            </a:r>
            <a:r>
              <a:rPr lang="en-US" i="1" dirty="0"/>
              <a:t>The Essential Paul Simon</a:t>
            </a:r>
            <a:r>
              <a:rPr lang="en-US" dirty="0"/>
              <a:t>, 1975. All credit goes to Paul Simon and the respective license holders</a:t>
            </a:r>
            <a:r>
              <a:rPr lang="en-US" dirty="0" smtClean="0"/>
              <a:t>.</a:t>
            </a:r>
            <a:endParaRPr lang="en-US" u="sng" dirty="0" smtClean="0"/>
          </a:p>
          <a:p>
            <a:r>
              <a:rPr lang="en-US" u="sng" dirty="0">
                <a:hlinkClick r:id="rId4"/>
              </a:rPr>
              <a:t>http://www.onlinedrummer.com/drum-beats/50-ways-to-leave-your-lover-intro-paul-simon</a:t>
            </a:r>
            <a:r>
              <a:rPr lang="en-US" u="sng" dirty="0" smtClean="0">
                <a:hlinkClick r:id="rId4"/>
              </a:rPr>
              <a:t>/</a:t>
            </a:r>
            <a:endParaRPr lang="en-US" u="sng" dirty="0" smtClean="0"/>
          </a:p>
        </p:txBody>
      </p:sp>
    </p:spTree>
    <p:extLst>
      <p:ext uri="{BB962C8B-B14F-4D97-AF65-F5344CB8AC3E}">
        <p14:creationId xmlns:p14="http://schemas.microsoft.com/office/powerpoint/2010/main" val="308178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s-media-cache-ak0.pinimg.com/736x/12/3e/01/123e018db769d36d18ea40ba75daca56.jpg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upload.wikimedia.org/wikipedia/en/1/19/Tommyalbumcover.jpg</a:t>
            </a:r>
            <a:endParaRPr lang="en-US" dirty="0"/>
          </a:p>
          <a:p>
            <a:r>
              <a:rPr lang="en-US" u="sng" dirty="0">
                <a:hlinkClick r:id="rId4"/>
              </a:rPr>
              <a:t>https://i.ytimg.com/vi/Fzc4P9n0014/hqdefault.jpg</a:t>
            </a:r>
            <a:endParaRPr lang="en-US" dirty="0"/>
          </a:p>
          <a:p>
            <a:r>
              <a:rPr lang="en-US" u="sng" dirty="0">
                <a:hlinkClick r:id="rId5"/>
              </a:rPr>
              <a:t>https://images-na.ssl-images-amazon.com/images/I/81bAzn2BM4L._SL1500_.jpg</a:t>
            </a:r>
            <a:endParaRPr lang="en-US" dirty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www.austinwalkermusic.com/wp/wp-content/uploads/2014/11/austin_3.jpg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sugarhilltrio.bandcamp.com/album/the-drive</a:t>
            </a:r>
            <a:endParaRPr lang="en-US" dirty="0" smtClean="0"/>
          </a:p>
          <a:p>
            <a:r>
              <a:rPr lang="en-US" dirty="0" smtClean="0"/>
              <a:t>Excerpt from </a:t>
            </a:r>
            <a:r>
              <a:rPr lang="en-US" i="1" dirty="0" smtClean="0"/>
              <a:t>Theme For Basie </a:t>
            </a:r>
            <a:r>
              <a:rPr lang="en-US" dirty="0" smtClean="0"/>
              <a:t>by the Sugar Hill Trio from their album </a:t>
            </a:r>
            <a:r>
              <a:rPr lang="en-US" i="1" dirty="0" smtClean="0"/>
              <a:t>The Drive</a:t>
            </a:r>
            <a:r>
              <a:rPr lang="en-US" dirty="0" smtClean="0"/>
              <a:t>, 2016. All credit goes to the respective songwriter and license owners.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florianhartl.com/logistic-regression-geometric-intuition.html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www.mathworks.com/help/stats/support-vector-machines-for-binary-classification.html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36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46930" y="3074910"/>
            <a:ext cx="529814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 smtClean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Thanks!!!</a:t>
            </a:r>
            <a:endParaRPr lang="en-US" sz="8000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0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Transcriptions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96950" y="2033819"/>
            <a:ext cx="9398100" cy="3116405"/>
          </a:xfrm>
          <a:prstGeom prst="rect">
            <a:avLst/>
          </a:prstGeom>
        </p:spPr>
      </p:pic>
      <p:pic>
        <p:nvPicPr>
          <p:cNvPr id="5" name="Walk This Way_intr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9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6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Transcriptions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0920" y="2168013"/>
            <a:ext cx="11210160" cy="2377094"/>
          </a:xfrm>
          <a:prstGeom prst="rect">
            <a:avLst/>
          </a:prstGeom>
        </p:spPr>
      </p:pic>
      <p:pic>
        <p:nvPicPr>
          <p:cNvPr id="3" name="Rock And Roll_intr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628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9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Transcriptions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6637" y="2205318"/>
            <a:ext cx="10838725" cy="2407023"/>
          </a:xfrm>
          <a:prstGeom prst="rect">
            <a:avLst/>
          </a:prstGeom>
        </p:spPr>
      </p:pic>
      <p:pic>
        <p:nvPicPr>
          <p:cNvPr id="3" name="50 Ways To Leave Your Lover_intr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5362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1026" name="Picture 2" descr="https://s-media-cache-ak0.pinimg.com/736x/12/3e/01/123e018db769d36d18ea40ba75daca5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945" y="1973544"/>
            <a:ext cx="4399381" cy="43513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1/19/Tommyalbum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62" y="1973544"/>
            <a:ext cx="4399381" cy="43513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94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460" y="1991854"/>
            <a:ext cx="4489180" cy="41503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2" name="Picture 4" descr="https://images-na.ssl-images-amazon.com/images/I/81bAzn2BM4L._SL15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68" y="1887622"/>
            <a:ext cx="4358846" cy="43588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9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5694"/>
            <a:ext cx="10515600" cy="1102659"/>
          </a:xfrm>
        </p:spPr>
        <p:txBody>
          <a:bodyPr>
            <a:normAutofit fontScale="85000" lnSpcReduction="20000"/>
          </a:bodyPr>
          <a:lstStyle/>
          <a:p>
            <a:r>
              <a:rPr lang="en-US" sz="3600" b="1" dirty="0" smtClean="0"/>
              <a:t>Goal:</a:t>
            </a:r>
            <a:r>
              <a:rPr lang="en-US" sz="3600" dirty="0" smtClean="0"/>
              <a:t> Utilize Machine Learning to classify drums based on their sound – first step in automating Transcription Process.</a:t>
            </a:r>
            <a:endParaRPr lang="en-US" sz="3600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958" y="3123359"/>
            <a:ext cx="3394306" cy="3374743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139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eet music design templat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heet music design template" id="{93C1A162-04F6-4812-A39F-6A6CC517285C}" vid="{1320FECD-7576-4389-A5D1-C22B7329B213}"/>
    </a:ext>
  </a:extLst>
</a:theme>
</file>

<file path=ppt/theme/theme2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BA4A5AA-5D68-40C3-B453-CD2CF17FB7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Sheet music design slides</Template>
  <TotalTime>0</TotalTime>
  <Words>631</Words>
  <Application>Microsoft Office PowerPoint</Application>
  <PresentationFormat>Widescreen</PresentationFormat>
  <Paragraphs>114</Paragraphs>
  <Slides>34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Bauhaus 93</vt:lpstr>
      <vt:lpstr>Arial</vt:lpstr>
      <vt:lpstr>Sheet music design template</vt:lpstr>
      <vt:lpstr>Transcribe That!</vt:lpstr>
      <vt:lpstr>Background</vt:lpstr>
      <vt:lpstr>Background</vt:lpstr>
      <vt:lpstr>Examples of Transcriptions</vt:lpstr>
      <vt:lpstr>Examples of Transcriptions</vt:lpstr>
      <vt:lpstr>Examples of Transcriptions</vt:lpstr>
      <vt:lpstr>Motivation</vt:lpstr>
      <vt:lpstr>Motivation</vt:lpstr>
      <vt:lpstr>Our Project</vt:lpstr>
      <vt:lpstr>PowerPoint Presentation</vt:lpstr>
      <vt:lpstr>The Data</vt:lpstr>
      <vt:lpstr>The Data</vt:lpstr>
      <vt:lpstr>PowerPoint Presentation</vt:lpstr>
      <vt:lpstr>The Data</vt:lpstr>
      <vt:lpstr>Feature Extraction</vt:lpstr>
      <vt:lpstr>Feature Extraction</vt:lpstr>
      <vt:lpstr>PowerPoint Presentation</vt:lpstr>
      <vt:lpstr>PowerPoint Presentation</vt:lpstr>
      <vt:lpstr>PowerPoint Presentation</vt:lpstr>
      <vt:lpstr>Feature Extraction</vt:lpstr>
      <vt:lpstr>Feature Extraction</vt:lpstr>
      <vt:lpstr>Training Classifiers</vt:lpstr>
      <vt:lpstr>Logistic Regression</vt:lpstr>
      <vt:lpstr>Logistic Regression</vt:lpstr>
      <vt:lpstr>SVM</vt:lpstr>
      <vt:lpstr>Testing the Model on New Data</vt:lpstr>
      <vt:lpstr>Testing the Model on New Data</vt:lpstr>
      <vt:lpstr>Testing the Model on New Data</vt:lpstr>
      <vt:lpstr>Results</vt:lpstr>
      <vt:lpstr>Future Work</vt:lpstr>
      <vt:lpstr>Bibliography</vt:lpstr>
      <vt:lpstr>Bibliography</vt:lpstr>
      <vt:lpstr>Bibliography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2017-04-29T16:50:21Z</dcterms:created>
  <dcterms:modified xsi:type="dcterms:W3CDTF">2017-05-04T05:31:19Z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TC034605779991</vt:lpwstr>
  </property>
</Properties>
</file>